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307" r:id="rId3"/>
    <p:sldId id="304" r:id="rId4"/>
    <p:sldId id="308" r:id="rId5"/>
    <p:sldId id="305" r:id="rId6"/>
    <p:sldId id="306" r:id="rId7"/>
    <p:sldId id="309" r:id="rId8"/>
    <p:sldId id="310" r:id="rId9"/>
    <p:sldId id="311" r:id="rId10"/>
    <p:sldId id="312" r:id="rId11"/>
    <p:sldId id="264" r:id="rId12"/>
    <p:sldId id="262" r:id="rId13"/>
    <p:sldId id="300" r:id="rId14"/>
    <p:sldId id="302" r:id="rId15"/>
    <p:sldId id="265" r:id="rId16"/>
    <p:sldId id="297" r:id="rId17"/>
    <p:sldId id="298" r:id="rId18"/>
    <p:sldId id="299" r:id="rId19"/>
    <p:sldId id="266" r:id="rId20"/>
    <p:sldId id="296" r:id="rId21"/>
    <p:sldId id="267" r:id="rId22"/>
    <p:sldId id="268" r:id="rId23"/>
    <p:sldId id="269" r:id="rId24"/>
    <p:sldId id="270" r:id="rId25"/>
    <p:sldId id="271" r:id="rId26"/>
    <p:sldId id="273" r:id="rId27"/>
    <p:sldId id="274" r:id="rId28"/>
    <p:sldId id="303" r:id="rId29"/>
    <p:sldId id="275" r:id="rId30"/>
    <p:sldId id="276" r:id="rId31"/>
    <p:sldId id="293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4" autoAdjust="0"/>
    <p:restoredTop sz="9466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6248BE-3E7A-4A31-9B07-37EC7761A721}" type="doc">
      <dgm:prSet loTypeId="urn:microsoft.com/office/officeart/2005/8/layout/gear1" loCatId="process" qsTypeId="urn:microsoft.com/office/officeart/2009/2/quickstyle/3d8" qsCatId="3D" csTypeId="urn:microsoft.com/office/officeart/2005/8/colors/colorful3" csCatId="colorful" phldr="1"/>
      <dgm:spPr/>
    </dgm:pt>
    <dgm:pt modelId="{2B32C4DE-E5B7-45F2-AAA6-8909A6BA654A}">
      <dgm:prSet phldrT="[Texto]" custT="1"/>
      <dgm:spPr/>
      <dgm:t>
        <a:bodyPr/>
        <a:lstStyle/>
        <a:p>
          <a:r>
            <a:rPr lang="pt-BR" sz="1800" dirty="0" smtClean="0">
              <a:solidFill>
                <a:schemeClr val="tx1"/>
              </a:solidFill>
            </a:rPr>
            <a:t>Sistemas utilizados pelos gerentes de nível médio, os </a:t>
          </a:r>
          <a:r>
            <a:rPr lang="pt-BR" sz="1800" dirty="0" err="1" smtClean="0">
              <a:solidFill>
                <a:schemeClr val="tx1"/>
              </a:solidFill>
            </a:rPr>
            <a:t>SIGs</a:t>
          </a:r>
          <a:r>
            <a:rPr lang="pt-BR" sz="1800" dirty="0" smtClean="0">
              <a:solidFill>
                <a:schemeClr val="tx1"/>
              </a:solidFill>
            </a:rPr>
            <a:t> subsidiam o planejamento e o controle</a:t>
          </a:r>
          <a:endParaRPr lang="pt-BR" sz="1800" dirty="0">
            <a:solidFill>
              <a:schemeClr val="tx1"/>
            </a:solidFill>
          </a:endParaRPr>
        </a:p>
      </dgm:t>
    </dgm:pt>
    <dgm:pt modelId="{0CC33140-5880-4CE9-BE7B-762E2CF35687}" type="parTrans" cxnId="{71F9032A-0DA7-4565-A1D8-4D4DFECD4676}">
      <dgm:prSet/>
      <dgm:spPr/>
      <dgm:t>
        <a:bodyPr/>
        <a:lstStyle/>
        <a:p>
          <a:endParaRPr lang="pt-BR"/>
        </a:p>
      </dgm:t>
    </dgm:pt>
    <dgm:pt modelId="{F9D6C70A-CDFF-43DF-AF72-7277224839F2}" type="sibTrans" cxnId="{71F9032A-0DA7-4565-A1D8-4D4DFECD4676}">
      <dgm:prSet/>
      <dgm:spPr/>
      <dgm:t>
        <a:bodyPr/>
        <a:lstStyle/>
        <a:p>
          <a:endParaRPr lang="pt-BR"/>
        </a:p>
      </dgm:t>
    </dgm:pt>
    <dgm:pt modelId="{08597AFB-938A-4C42-A208-71BF366518C4}">
      <dgm:prSet custT="1"/>
      <dgm:spPr/>
      <dgm:t>
        <a:bodyPr/>
        <a:lstStyle/>
        <a:p>
          <a:r>
            <a:rPr lang="pt-BR" sz="1400" b="1" dirty="0" smtClean="0"/>
            <a:t>Tendo como usuários os gerentes preocupados com questões menos imediatas.</a:t>
          </a:r>
          <a:endParaRPr lang="pt-BR" sz="1400" b="1" dirty="0"/>
        </a:p>
      </dgm:t>
    </dgm:pt>
    <dgm:pt modelId="{DEFF0ACF-AED9-49DB-8A50-F375D15ED65D}" type="parTrans" cxnId="{9A83A5C5-CC81-4106-966C-5D563AD35586}">
      <dgm:prSet/>
      <dgm:spPr/>
      <dgm:t>
        <a:bodyPr/>
        <a:lstStyle/>
        <a:p>
          <a:endParaRPr lang="pt-BR"/>
        </a:p>
      </dgm:t>
    </dgm:pt>
    <dgm:pt modelId="{53C8D9AA-0E6D-4DCE-9ED2-0C2990337EE0}" type="sibTrans" cxnId="{9A83A5C5-CC81-4106-966C-5D563AD35586}">
      <dgm:prSet/>
      <dgm:spPr/>
      <dgm:t>
        <a:bodyPr/>
        <a:lstStyle/>
        <a:p>
          <a:endParaRPr lang="pt-BR"/>
        </a:p>
      </dgm:t>
    </dgm:pt>
    <dgm:pt modelId="{99DACBE3-1132-4DF0-9A9A-A6B3DC5AB375}">
      <dgm:prSet phldrT="[Texto]" custT="1"/>
      <dgm:spPr/>
      <dgm:t>
        <a:bodyPr/>
        <a:lstStyle/>
        <a:p>
          <a:r>
            <a:rPr lang="pt-BR" sz="1400" b="1" dirty="0" smtClean="0">
              <a:solidFill>
                <a:schemeClr val="tx1"/>
              </a:solidFill>
            </a:rPr>
            <a:t>Os </a:t>
          </a:r>
          <a:r>
            <a:rPr lang="pt-BR" sz="1400" b="1" dirty="0" err="1" smtClean="0">
              <a:solidFill>
                <a:schemeClr val="tx1"/>
              </a:solidFill>
            </a:rPr>
            <a:t>SIGs</a:t>
          </a:r>
          <a:r>
            <a:rPr lang="pt-BR" sz="1400" b="1" dirty="0" smtClean="0">
              <a:solidFill>
                <a:schemeClr val="tx1"/>
              </a:solidFill>
            </a:rPr>
            <a:t> são voltados para as questões internas da empresa. Possibilitando a tomada de decisões</a:t>
          </a:r>
          <a:endParaRPr lang="pt-BR" sz="1400" b="1" dirty="0">
            <a:solidFill>
              <a:schemeClr val="tx1"/>
            </a:solidFill>
          </a:endParaRPr>
        </a:p>
      </dgm:t>
    </dgm:pt>
    <dgm:pt modelId="{772813F3-53AD-4095-BCD9-FA19004FAE4F}" type="parTrans" cxnId="{1EAF0C69-B9FD-4346-ABC1-F1902CA4B148}">
      <dgm:prSet/>
      <dgm:spPr/>
      <dgm:t>
        <a:bodyPr/>
        <a:lstStyle/>
        <a:p>
          <a:endParaRPr lang="pt-BR"/>
        </a:p>
      </dgm:t>
    </dgm:pt>
    <dgm:pt modelId="{6B99EDCE-C189-4CAD-8416-40CC163C7FAE}" type="sibTrans" cxnId="{1EAF0C69-B9FD-4346-ABC1-F1902CA4B148}">
      <dgm:prSet/>
      <dgm:spPr/>
      <dgm:t>
        <a:bodyPr/>
        <a:lstStyle/>
        <a:p>
          <a:endParaRPr lang="pt-BR"/>
        </a:p>
      </dgm:t>
    </dgm:pt>
    <dgm:pt modelId="{F2D3C28D-C1A2-4F92-B640-7F994CABB7A6}" type="pres">
      <dgm:prSet presAssocID="{396248BE-3E7A-4A31-9B07-37EC7761A72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964E90E-4CC4-4B2C-96AA-A8A8BE379C13}" type="pres">
      <dgm:prSet presAssocID="{2B32C4DE-E5B7-45F2-AAA6-8909A6BA654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2C0C937-21F3-4D46-BE75-A8AD825CF022}" type="pres">
      <dgm:prSet presAssocID="{2B32C4DE-E5B7-45F2-AAA6-8909A6BA654A}" presName="gear1srcNode" presStyleLbl="node1" presStyleIdx="0" presStyleCnt="3"/>
      <dgm:spPr/>
      <dgm:t>
        <a:bodyPr/>
        <a:lstStyle/>
        <a:p>
          <a:endParaRPr lang="pt-BR"/>
        </a:p>
      </dgm:t>
    </dgm:pt>
    <dgm:pt modelId="{85DB4555-58C9-460B-877F-7AA1DC742CE5}" type="pres">
      <dgm:prSet presAssocID="{2B32C4DE-E5B7-45F2-AAA6-8909A6BA654A}" presName="gear1dstNode" presStyleLbl="node1" presStyleIdx="0" presStyleCnt="3"/>
      <dgm:spPr/>
      <dgm:t>
        <a:bodyPr/>
        <a:lstStyle/>
        <a:p>
          <a:endParaRPr lang="pt-BR"/>
        </a:p>
      </dgm:t>
    </dgm:pt>
    <dgm:pt modelId="{39FDEF4B-BB5D-4F2C-8D6C-153E456F22F0}" type="pres">
      <dgm:prSet presAssocID="{08597AFB-938A-4C42-A208-71BF366518C4}" presName="gear2" presStyleLbl="node1" presStyleIdx="1" presStyleCnt="3" custLinFactNeighborX="50969" custLinFactNeighborY="-82288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DF6230F-FD2C-4B9A-B09E-4907B01B3354}" type="pres">
      <dgm:prSet presAssocID="{08597AFB-938A-4C42-A208-71BF366518C4}" presName="gear2srcNode" presStyleLbl="node1" presStyleIdx="1" presStyleCnt="3"/>
      <dgm:spPr/>
      <dgm:t>
        <a:bodyPr/>
        <a:lstStyle/>
        <a:p>
          <a:endParaRPr lang="pt-BR"/>
        </a:p>
      </dgm:t>
    </dgm:pt>
    <dgm:pt modelId="{3A08D5FC-E786-4F23-BF88-B62754483CA2}" type="pres">
      <dgm:prSet presAssocID="{08597AFB-938A-4C42-A208-71BF366518C4}" presName="gear2dstNode" presStyleLbl="node1" presStyleIdx="1" presStyleCnt="3"/>
      <dgm:spPr/>
      <dgm:t>
        <a:bodyPr/>
        <a:lstStyle/>
        <a:p>
          <a:endParaRPr lang="pt-BR"/>
        </a:p>
      </dgm:t>
    </dgm:pt>
    <dgm:pt modelId="{AD23FF77-CFED-4BD4-932C-B7F425F3FDCB}" type="pres">
      <dgm:prSet presAssocID="{99DACBE3-1132-4DF0-9A9A-A6B3DC5AB375}" presName="gear3" presStyleLbl="node1" presStyleIdx="2" presStyleCnt="3" custLinFactNeighborX="-54893" custLinFactNeighborY="84787"/>
      <dgm:spPr/>
      <dgm:t>
        <a:bodyPr/>
        <a:lstStyle/>
        <a:p>
          <a:endParaRPr lang="pt-BR"/>
        </a:p>
      </dgm:t>
    </dgm:pt>
    <dgm:pt modelId="{1AB0D2B4-15D3-484B-8944-ED864CECADDE}" type="pres">
      <dgm:prSet presAssocID="{99DACBE3-1132-4DF0-9A9A-A6B3DC5AB375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A4BA51-F9C9-4BD3-BEC2-439A478DF421}" type="pres">
      <dgm:prSet presAssocID="{99DACBE3-1132-4DF0-9A9A-A6B3DC5AB375}" presName="gear3srcNode" presStyleLbl="node1" presStyleIdx="2" presStyleCnt="3"/>
      <dgm:spPr/>
      <dgm:t>
        <a:bodyPr/>
        <a:lstStyle/>
        <a:p>
          <a:endParaRPr lang="pt-BR"/>
        </a:p>
      </dgm:t>
    </dgm:pt>
    <dgm:pt modelId="{D75934BF-6AB6-4F2F-884D-339E0FDC78BB}" type="pres">
      <dgm:prSet presAssocID="{99DACBE3-1132-4DF0-9A9A-A6B3DC5AB375}" presName="gear3dstNode" presStyleLbl="node1" presStyleIdx="2" presStyleCnt="3"/>
      <dgm:spPr/>
      <dgm:t>
        <a:bodyPr/>
        <a:lstStyle/>
        <a:p>
          <a:endParaRPr lang="pt-BR"/>
        </a:p>
      </dgm:t>
    </dgm:pt>
    <dgm:pt modelId="{2D51E484-3894-4556-B07B-002E0AE10E4D}" type="pres">
      <dgm:prSet presAssocID="{F9D6C70A-CDFF-43DF-AF72-7277224839F2}" presName="connector1" presStyleLbl="sibTrans2D1" presStyleIdx="0" presStyleCnt="3"/>
      <dgm:spPr/>
      <dgm:t>
        <a:bodyPr/>
        <a:lstStyle/>
        <a:p>
          <a:endParaRPr lang="pt-BR"/>
        </a:p>
      </dgm:t>
    </dgm:pt>
    <dgm:pt modelId="{E2DCFF89-D1D5-4B9B-853C-AFFDA2E987E7}" type="pres">
      <dgm:prSet presAssocID="{53C8D9AA-0E6D-4DCE-9ED2-0C2990337EE0}" presName="connector2" presStyleLbl="sibTrans2D1" presStyleIdx="1" presStyleCnt="3"/>
      <dgm:spPr/>
      <dgm:t>
        <a:bodyPr/>
        <a:lstStyle/>
        <a:p>
          <a:endParaRPr lang="pt-BR"/>
        </a:p>
      </dgm:t>
    </dgm:pt>
    <dgm:pt modelId="{DED375E8-617D-4CD0-98A9-A9C4996332C3}" type="pres">
      <dgm:prSet presAssocID="{6B99EDCE-C189-4CAD-8416-40CC163C7FAE}" presName="connector3" presStyleLbl="sibTrans2D1" presStyleIdx="2" presStyleCnt="3"/>
      <dgm:spPr/>
      <dgm:t>
        <a:bodyPr/>
        <a:lstStyle/>
        <a:p>
          <a:endParaRPr lang="pt-BR"/>
        </a:p>
      </dgm:t>
    </dgm:pt>
  </dgm:ptLst>
  <dgm:cxnLst>
    <dgm:cxn modelId="{2ADC34CD-DA7F-4520-B47B-0824A84627B7}" type="presOf" srcId="{99DACBE3-1132-4DF0-9A9A-A6B3DC5AB375}" destId="{1AB0D2B4-15D3-484B-8944-ED864CECADDE}" srcOrd="1" destOrd="0" presId="urn:microsoft.com/office/officeart/2005/8/layout/gear1"/>
    <dgm:cxn modelId="{50321764-A575-4643-9967-952BA65481DA}" type="presOf" srcId="{2B32C4DE-E5B7-45F2-AAA6-8909A6BA654A}" destId="{82C0C937-21F3-4D46-BE75-A8AD825CF022}" srcOrd="1" destOrd="0" presId="urn:microsoft.com/office/officeart/2005/8/layout/gear1"/>
    <dgm:cxn modelId="{0E4C1C55-BAFF-4D81-80F4-DA936E39E3E4}" type="presOf" srcId="{396248BE-3E7A-4A31-9B07-37EC7761A721}" destId="{F2D3C28D-C1A2-4F92-B640-7F994CABB7A6}" srcOrd="0" destOrd="0" presId="urn:microsoft.com/office/officeart/2005/8/layout/gear1"/>
    <dgm:cxn modelId="{BD30E3C5-D88E-482A-BE50-4F06972CAEDC}" type="presOf" srcId="{6B99EDCE-C189-4CAD-8416-40CC163C7FAE}" destId="{DED375E8-617D-4CD0-98A9-A9C4996332C3}" srcOrd="0" destOrd="0" presId="urn:microsoft.com/office/officeart/2005/8/layout/gear1"/>
    <dgm:cxn modelId="{3E3BAC3D-BE74-408C-BE96-B280E02EB6F3}" type="presOf" srcId="{08597AFB-938A-4C42-A208-71BF366518C4}" destId="{8DF6230F-FD2C-4B9A-B09E-4907B01B3354}" srcOrd="1" destOrd="0" presId="urn:microsoft.com/office/officeart/2005/8/layout/gear1"/>
    <dgm:cxn modelId="{9A83A5C5-CC81-4106-966C-5D563AD35586}" srcId="{396248BE-3E7A-4A31-9B07-37EC7761A721}" destId="{08597AFB-938A-4C42-A208-71BF366518C4}" srcOrd="1" destOrd="0" parTransId="{DEFF0ACF-AED9-49DB-8A50-F375D15ED65D}" sibTransId="{53C8D9AA-0E6D-4DCE-9ED2-0C2990337EE0}"/>
    <dgm:cxn modelId="{94D187FC-DBEE-4575-BA05-5BBE82B608EB}" type="presOf" srcId="{2B32C4DE-E5B7-45F2-AAA6-8909A6BA654A}" destId="{0964E90E-4CC4-4B2C-96AA-A8A8BE379C13}" srcOrd="0" destOrd="0" presId="urn:microsoft.com/office/officeart/2005/8/layout/gear1"/>
    <dgm:cxn modelId="{401F9061-AD95-46F8-ADD9-764CF179FC2A}" type="presOf" srcId="{2B32C4DE-E5B7-45F2-AAA6-8909A6BA654A}" destId="{85DB4555-58C9-460B-877F-7AA1DC742CE5}" srcOrd="2" destOrd="0" presId="urn:microsoft.com/office/officeart/2005/8/layout/gear1"/>
    <dgm:cxn modelId="{7AAFC282-721D-466E-BC70-593397B109ED}" type="presOf" srcId="{99DACBE3-1132-4DF0-9A9A-A6B3DC5AB375}" destId="{AD23FF77-CFED-4BD4-932C-B7F425F3FDCB}" srcOrd="0" destOrd="0" presId="urn:microsoft.com/office/officeart/2005/8/layout/gear1"/>
    <dgm:cxn modelId="{1EAF0C69-B9FD-4346-ABC1-F1902CA4B148}" srcId="{396248BE-3E7A-4A31-9B07-37EC7761A721}" destId="{99DACBE3-1132-4DF0-9A9A-A6B3DC5AB375}" srcOrd="2" destOrd="0" parTransId="{772813F3-53AD-4095-BCD9-FA19004FAE4F}" sibTransId="{6B99EDCE-C189-4CAD-8416-40CC163C7FAE}"/>
    <dgm:cxn modelId="{23D8B7C5-5516-4C22-9255-A54204314F3F}" type="presOf" srcId="{99DACBE3-1132-4DF0-9A9A-A6B3DC5AB375}" destId="{E5A4BA51-F9C9-4BD3-BEC2-439A478DF421}" srcOrd="2" destOrd="0" presId="urn:microsoft.com/office/officeart/2005/8/layout/gear1"/>
    <dgm:cxn modelId="{4458830B-62FC-41CB-A68E-312155739CEA}" type="presOf" srcId="{F9D6C70A-CDFF-43DF-AF72-7277224839F2}" destId="{2D51E484-3894-4556-B07B-002E0AE10E4D}" srcOrd="0" destOrd="0" presId="urn:microsoft.com/office/officeart/2005/8/layout/gear1"/>
    <dgm:cxn modelId="{3789252B-5CFF-4854-80F3-9F8CC3F0993E}" type="presOf" srcId="{08597AFB-938A-4C42-A208-71BF366518C4}" destId="{3A08D5FC-E786-4F23-BF88-B62754483CA2}" srcOrd="2" destOrd="0" presId="urn:microsoft.com/office/officeart/2005/8/layout/gear1"/>
    <dgm:cxn modelId="{9AA90608-DAF1-41B7-B215-6BD972A3732F}" type="presOf" srcId="{53C8D9AA-0E6D-4DCE-9ED2-0C2990337EE0}" destId="{E2DCFF89-D1D5-4B9B-853C-AFFDA2E987E7}" srcOrd="0" destOrd="0" presId="urn:microsoft.com/office/officeart/2005/8/layout/gear1"/>
    <dgm:cxn modelId="{EA7A611D-0663-461A-A79F-928695DA483F}" type="presOf" srcId="{08597AFB-938A-4C42-A208-71BF366518C4}" destId="{39FDEF4B-BB5D-4F2C-8D6C-153E456F22F0}" srcOrd="0" destOrd="0" presId="urn:microsoft.com/office/officeart/2005/8/layout/gear1"/>
    <dgm:cxn modelId="{71F9032A-0DA7-4565-A1D8-4D4DFECD4676}" srcId="{396248BE-3E7A-4A31-9B07-37EC7761A721}" destId="{2B32C4DE-E5B7-45F2-AAA6-8909A6BA654A}" srcOrd="0" destOrd="0" parTransId="{0CC33140-5880-4CE9-BE7B-762E2CF35687}" sibTransId="{F9D6C70A-CDFF-43DF-AF72-7277224839F2}"/>
    <dgm:cxn modelId="{90B7F0FE-C7E5-45A0-9AE3-83F42BA0D105}" type="presOf" srcId="{99DACBE3-1132-4DF0-9A9A-A6B3DC5AB375}" destId="{D75934BF-6AB6-4F2F-884D-339E0FDC78BB}" srcOrd="3" destOrd="0" presId="urn:microsoft.com/office/officeart/2005/8/layout/gear1"/>
    <dgm:cxn modelId="{5B71C60D-8E1C-48D0-BB84-8F36E058543C}" type="presParOf" srcId="{F2D3C28D-C1A2-4F92-B640-7F994CABB7A6}" destId="{0964E90E-4CC4-4B2C-96AA-A8A8BE379C13}" srcOrd="0" destOrd="0" presId="urn:microsoft.com/office/officeart/2005/8/layout/gear1"/>
    <dgm:cxn modelId="{3579F48C-522B-4E59-9F3D-F4C3DA54B676}" type="presParOf" srcId="{F2D3C28D-C1A2-4F92-B640-7F994CABB7A6}" destId="{82C0C937-21F3-4D46-BE75-A8AD825CF022}" srcOrd="1" destOrd="0" presId="urn:microsoft.com/office/officeart/2005/8/layout/gear1"/>
    <dgm:cxn modelId="{560D8DC8-EF6F-480E-A65D-5F806C90ED68}" type="presParOf" srcId="{F2D3C28D-C1A2-4F92-B640-7F994CABB7A6}" destId="{85DB4555-58C9-460B-877F-7AA1DC742CE5}" srcOrd="2" destOrd="0" presId="urn:microsoft.com/office/officeart/2005/8/layout/gear1"/>
    <dgm:cxn modelId="{4CA866F3-A332-4F87-A87C-9184C42A9A18}" type="presParOf" srcId="{F2D3C28D-C1A2-4F92-B640-7F994CABB7A6}" destId="{39FDEF4B-BB5D-4F2C-8D6C-153E456F22F0}" srcOrd="3" destOrd="0" presId="urn:microsoft.com/office/officeart/2005/8/layout/gear1"/>
    <dgm:cxn modelId="{778302D4-6C85-4670-8028-B05CCB6B08C9}" type="presParOf" srcId="{F2D3C28D-C1A2-4F92-B640-7F994CABB7A6}" destId="{8DF6230F-FD2C-4B9A-B09E-4907B01B3354}" srcOrd="4" destOrd="0" presId="urn:microsoft.com/office/officeart/2005/8/layout/gear1"/>
    <dgm:cxn modelId="{8DA24B7B-041A-4D05-BAC5-579510DD25C8}" type="presParOf" srcId="{F2D3C28D-C1A2-4F92-B640-7F994CABB7A6}" destId="{3A08D5FC-E786-4F23-BF88-B62754483CA2}" srcOrd="5" destOrd="0" presId="urn:microsoft.com/office/officeart/2005/8/layout/gear1"/>
    <dgm:cxn modelId="{55845E5D-0813-4B36-92A8-69EC3967F893}" type="presParOf" srcId="{F2D3C28D-C1A2-4F92-B640-7F994CABB7A6}" destId="{AD23FF77-CFED-4BD4-932C-B7F425F3FDCB}" srcOrd="6" destOrd="0" presId="urn:microsoft.com/office/officeart/2005/8/layout/gear1"/>
    <dgm:cxn modelId="{83D7924E-04D8-4744-87A7-561C9B73D02B}" type="presParOf" srcId="{F2D3C28D-C1A2-4F92-B640-7F994CABB7A6}" destId="{1AB0D2B4-15D3-484B-8944-ED864CECADDE}" srcOrd="7" destOrd="0" presId="urn:microsoft.com/office/officeart/2005/8/layout/gear1"/>
    <dgm:cxn modelId="{2CD4708E-74F2-4107-A6FD-728F7774020D}" type="presParOf" srcId="{F2D3C28D-C1A2-4F92-B640-7F994CABB7A6}" destId="{E5A4BA51-F9C9-4BD3-BEC2-439A478DF421}" srcOrd="8" destOrd="0" presId="urn:microsoft.com/office/officeart/2005/8/layout/gear1"/>
    <dgm:cxn modelId="{41E98DDF-E30C-4041-B70F-158651209344}" type="presParOf" srcId="{F2D3C28D-C1A2-4F92-B640-7F994CABB7A6}" destId="{D75934BF-6AB6-4F2F-884D-339E0FDC78BB}" srcOrd="9" destOrd="0" presId="urn:microsoft.com/office/officeart/2005/8/layout/gear1"/>
    <dgm:cxn modelId="{5C3E5282-BC3B-479B-9492-FA7E6155DF2D}" type="presParOf" srcId="{F2D3C28D-C1A2-4F92-B640-7F994CABB7A6}" destId="{2D51E484-3894-4556-B07B-002E0AE10E4D}" srcOrd="10" destOrd="0" presId="urn:microsoft.com/office/officeart/2005/8/layout/gear1"/>
    <dgm:cxn modelId="{CF9106DC-63B3-4C66-837A-9302BDC106EB}" type="presParOf" srcId="{F2D3C28D-C1A2-4F92-B640-7F994CABB7A6}" destId="{E2DCFF89-D1D5-4B9B-853C-AFFDA2E987E7}" srcOrd="11" destOrd="0" presId="urn:microsoft.com/office/officeart/2005/8/layout/gear1"/>
    <dgm:cxn modelId="{05FF71A8-29A8-4C2B-A5FF-B2A0DDF06731}" type="presParOf" srcId="{F2D3C28D-C1A2-4F92-B640-7F994CABB7A6}" destId="{DED375E8-617D-4CD0-98A9-A9C4996332C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64E90E-4CC4-4B2C-96AA-A8A8BE379C13}">
      <dsp:nvSpPr>
        <dsp:cNvPr id="0" name=""/>
        <dsp:cNvSpPr/>
      </dsp:nvSpPr>
      <dsp:spPr>
        <a:xfrm>
          <a:off x="2786709" y="3362773"/>
          <a:ext cx="3405978" cy="3405978"/>
        </a:xfrm>
        <a:prstGeom prst="gear9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>
              <a:solidFill>
                <a:schemeClr val="tx1"/>
              </a:solidFill>
            </a:rPr>
            <a:t>Sistemas utilizados pelos gerentes de nível médio, os </a:t>
          </a:r>
          <a:r>
            <a:rPr lang="pt-BR" sz="1800" kern="1200" dirty="0" err="1" smtClean="0">
              <a:solidFill>
                <a:schemeClr val="tx1"/>
              </a:solidFill>
            </a:rPr>
            <a:t>SIGs</a:t>
          </a:r>
          <a:r>
            <a:rPr lang="pt-BR" sz="1800" kern="1200" dirty="0" smtClean="0">
              <a:solidFill>
                <a:schemeClr val="tx1"/>
              </a:solidFill>
            </a:rPr>
            <a:t> subsidiam o planejamento e o controle</a:t>
          </a:r>
          <a:endParaRPr lang="pt-BR" sz="1800" kern="1200" dirty="0">
            <a:solidFill>
              <a:schemeClr val="tx1"/>
            </a:solidFill>
          </a:endParaRPr>
        </a:p>
      </dsp:txBody>
      <dsp:txXfrm>
        <a:off x="3471462" y="4160607"/>
        <a:ext cx="2036472" cy="1750743"/>
      </dsp:txXfrm>
    </dsp:sp>
    <dsp:sp modelId="{39FDEF4B-BB5D-4F2C-8D6C-153E456F22F0}">
      <dsp:nvSpPr>
        <dsp:cNvPr id="0" name=""/>
        <dsp:cNvSpPr/>
      </dsp:nvSpPr>
      <dsp:spPr>
        <a:xfrm>
          <a:off x="2067589" y="519388"/>
          <a:ext cx="2477075" cy="2477075"/>
        </a:xfrm>
        <a:prstGeom prst="gear6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Tendo como usuários os gerentes preocupados com questões menos imediatas.</a:t>
          </a:r>
          <a:endParaRPr lang="pt-BR" sz="1400" b="1" kern="1200" dirty="0"/>
        </a:p>
      </dsp:txBody>
      <dsp:txXfrm>
        <a:off x="2691200" y="1146768"/>
        <a:ext cx="1229853" cy="1222315"/>
      </dsp:txXfrm>
    </dsp:sp>
    <dsp:sp modelId="{AD23FF77-CFED-4BD4-932C-B7F425F3FDCB}">
      <dsp:nvSpPr>
        <dsp:cNvPr id="0" name=""/>
        <dsp:cNvSpPr/>
      </dsp:nvSpPr>
      <dsp:spPr>
        <a:xfrm rot="20700000">
          <a:off x="560775" y="3369080"/>
          <a:ext cx="2427028" cy="2427028"/>
        </a:xfrm>
        <a:prstGeom prst="gear6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>
              <a:solidFill>
                <a:schemeClr val="tx1"/>
              </a:solidFill>
            </a:rPr>
            <a:t>Os </a:t>
          </a:r>
          <a:r>
            <a:rPr lang="pt-BR" sz="1400" b="1" kern="1200" dirty="0" err="1" smtClean="0">
              <a:solidFill>
                <a:schemeClr val="tx1"/>
              </a:solidFill>
            </a:rPr>
            <a:t>SIGs</a:t>
          </a:r>
          <a:r>
            <a:rPr lang="pt-BR" sz="1400" b="1" kern="1200" dirty="0" smtClean="0">
              <a:solidFill>
                <a:schemeClr val="tx1"/>
              </a:solidFill>
            </a:rPr>
            <a:t> são voltados para as questões internas da empresa. Possibilitando a tomada de decisões</a:t>
          </a:r>
          <a:endParaRPr lang="pt-BR" sz="1400" b="1" kern="1200" dirty="0">
            <a:solidFill>
              <a:schemeClr val="tx1"/>
            </a:solidFill>
          </a:endParaRPr>
        </a:p>
      </dsp:txBody>
      <dsp:txXfrm rot="-20700000">
        <a:off x="1093093" y="3901398"/>
        <a:ext cx="1362391" cy="1362391"/>
      </dsp:txXfrm>
    </dsp:sp>
    <dsp:sp modelId="{2D51E484-3894-4556-B07B-002E0AE10E4D}">
      <dsp:nvSpPr>
        <dsp:cNvPr id="0" name=""/>
        <dsp:cNvSpPr/>
      </dsp:nvSpPr>
      <dsp:spPr>
        <a:xfrm>
          <a:off x="2547327" y="2835910"/>
          <a:ext cx="4359652" cy="4359652"/>
        </a:xfrm>
        <a:prstGeom prst="circularArrow">
          <a:avLst>
            <a:gd name="adj1" fmla="val 4687"/>
            <a:gd name="adj2" fmla="val 299029"/>
            <a:gd name="adj3" fmla="val 2549593"/>
            <a:gd name="adj4" fmla="val 15791060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DCFF89-D1D5-4B9B-853C-AFFDA2E987E7}">
      <dsp:nvSpPr>
        <dsp:cNvPr id="0" name=""/>
        <dsp:cNvSpPr/>
      </dsp:nvSpPr>
      <dsp:spPr>
        <a:xfrm>
          <a:off x="366364" y="2001064"/>
          <a:ext cx="3167559" cy="316755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D375E8-617D-4CD0-98A9-A9C4996332C3}">
      <dsp:nvSpPr>
        <dsp:cNvPr id="0" name=""/>
        <dsp:cNvSpPr/>
      </dsp:nvSpPr>
      <dsp:spPr>
        <a:xfrm>
          <a:off x="1631067" y="308608"/>
          <a:ext cx="3415267" cy="341526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7674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2654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115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310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980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667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04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866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144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2704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6295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79A1E-C3BA-4ACA-86F7-07B84887D7FE}" type="datetimeFigureOut">
              <a:rPr lang="pt-BR" smtClean="0"/>
              <a:pPr/>
              <a:t>15/09/2015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4CC0A-08DB-4A16-BC82-9CD1CAE428E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309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owester.com/erp.php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choje.com.br/site/techoje/categoria/detalhe_artigo/129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SI.jpg"/>
          <p:cNvPicPr>
            <a:picLocks noChangeAspect="1"/>
          </p:cNvPicPr>
          <p:nvPr/>
        </p:nvPicPr>
        <p:blipFill>
          <a:blip r:embed="rId2" cstate="print"/>
          <a:srcRect r="3333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772400" cy="147002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pt-BR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Sistemas de Informação</a:t>
            </a:r>
            <a:endParaRPr lang="pt-BR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SAD</a:t>
            </a:r>
            <a:endParaRPr lang="pt-BR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2"/>
          <a:srcRect r="1687"/>
          <a:stretch/>
        </p:blipFill>
        <p:spPr>
          <a:xfrm>
            <a:off x="1516637" y="2132856"/>
            <a:ext cx="6007691" cy="400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569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Autofit/>
          </a:bodyPr>
          <a:lstStyle/>
          <a:p>
            <a:r>
              <a:rPr lang="pt-BR" sz="3600" b="1" dirty="0" smtClean="0"/>
              <a:t>Principais tipos de Sistemas de acordo com </a:t>
            </a:r>
            <a:r>
              <a:rPr lang="pt-BR" sz="3600" b="1" dirty="0" err="1" smtClean="0"/>
              <a:t>Laudon</a:t>
            </a:r>
            <a:r>
              <a:rPr lang="pt-BR" sz="3600" b="1" dirty="0" smtClean="0"/>
              <a:t> que atendem a diferentes níveis de organizacionais: </a:t>
            </a:r>
            <a:br>
              <a:rPr lang="pt-BR" sz="3600" b="1" dirty="0" smtClean="0"/>
            </a:br>
            <a:endParaRPr lang="pt-BR" sz="3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733875"/>
          </a:xfrm>
        </p:spPr>
        <p:txBody>
          <a:bodyPr>
            <a:normAutofit/>
          </a:bodyPr>
          <a:lstStyle/>
          <a:p>
            <a:r>
              <a:rPr lang="pt-BR" sz="2800" b="1" dirty="0" smtClean="0"/>
              <a:t>Sistemas de Processamento de Transações (SPT);</a:t>
            </a:r>
          </a:p>
          <a:p>
            <a:r>
              <a:rPr lang="pt-BR" sz="2800" b="1" dirty="0" smtClean="0"/>
              <a:t>Sistemas de Trabalho do Conhecimento (STC);</a:t>
            </a:r>
          </a:p>
          <a:p>
            <a:r>
              <a:rPr lang="pt-BR" sz="2800" b="1" dirty="0" smtClean="0"/>
              <a:t>Sistemas de Automação de Escritório (SAE);</a:t>
            </a:r>
          </a:p>
          <a:p>
            <a:r>
              <a:rPr lang="pt-BR" sz="2800" b="1" dirty="0" smtClean="0"/>
              <a:t>Sistemas de Informações Gerenciais (SIG);</a:t>
            </a:r>
          </a:p>
          <a:p>
            <a:r>
              <a:rPr lang="pt-BR" sz="2800" b="1" dirty="0" smtClean="0"/>
              <a:t>Sistemas de Suporte a Decisão (SSD);</a:t>
            </a:r>
          </a:p>
          <a:p>
            <a:r>
              <a:rPr lang="pt-BR" sz="2800" b="1" dirty="0" smtClean="0"/>
              <a:t>Sistemas de Suporte Executivo (SSE);</a:t>
            </a:r>
            <a:endParaRPr lang="pt-B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Sistemas de Processamento de Transações (SPT)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Atendem às equipes operacionais e supervisores, sendo que as tarefas, os procedimentos e as metas são predefinidos e muito estruturados. </a:t>
            </a:r>
          </a:p>
          <a:p>
            <a:r>
              <a:rPr lang="pt-BR" dirty="0" smtClean="0"/>
              <a:t>Exemplo: Pedidos de vendas, expedição de produtos, reservas de passagens e hotéis, folha de pagamento, </a:t>
            </a:r>
            <a:r>
              <a:rPr lang="pt-BR" dirty="0" err="1" smtClean="0"/>
              <a:t>etc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Características de um Sistema de Processamento de Transação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Cada transação do SPT requer: </a:t>
            </a:r>
          </a:p>
          <a:p>
            <a:pPr lvl="1"/>
            <a:r>
              <a:rPr lang="pt-BR" dirty="0" smtClean="0"/>
              <a:t>Entrada e alimentação de dados</a:t>
            </a:r>
          </a:p>
          <a:p>
            <a:pPr lvl="1"/>
            <a:r>
              <a:rPr lang="pt-BR" dirty="0" smtClean="0"/>
              <a:t>Processamento e armazenamento</a:t>
            </a:r>
          </a:p>
          <a:p>
            <a:pPr lvl="1"/>
            <a:r>
              <a:rPr lang="pt-BR" dirty="0" smtClean="0"/>
              <a:t> Geração de documentos e relatórios</a:t>
            </a:r>
          </a:p>
          <a:p>
            <a:r>
              <a:rPr lang="pt-BR" dirty="0" smtClean="0"/>
              <a:t>Exemplos:</a:t>
            </a:r>
          </a:p>
          <a:p>
            <a:pPr lvl="1"/>
            <a:r>
              <a:rPr lang="pt-BR" dirty="0" smtClean="0"/>
              <a:t>Controle de estoque;</a:t>
            </a:r>
          </a:p>
          <a:p>
            <a:pPr lvl="1"/>
            <a:r>
              <a:rPr lang="pt-BR" dirty="0" smtClean="0"/>
              <a:t>Logística;</a:t>
            </a:r>
          </a:p>
          <a:p>
            <a:pPr lvl="1"/>
            <a:r>
              <a:rPr lang="pt-BR" dirty="0" smtClean="0"/>
              <a:t>Financeiro;</a:t>
            </a:r>
          </a:p>
          <a:p>
            <a:pPr lvl="1"/>
            <a:r>
              <a:rPr lang="pt-BR" dirty="0" smtClean="0"/>
              <a:t>Vendas</a:t>
            </a:r>
          </a:p>
          <a:p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Sistema de Processamento de Transação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48232" y="1115306"/>
            <a:ext cx="8444247" cy="123357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dirty="0"/>
              <a:t>E</a:t>
            </a:r>
            <a:r>
              <a:rPr lang="pt-BR" dirty="0" smtClean="0"/>
              <a:t>sses </a:t>
            </a:r>
            <a:r>
              <a:rPr lang="pt-BR" dirty="0"/>
              <a:t>sistemas são importantes fornecedores de dados para o nível operacional da empresa e também para os níveis mais elevados da empresa.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470437"/>
            <a:ext cx="5616624" cy="386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28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Sistemas de Trabalho do Conhecimento (STC)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Fornecem subsídios aos trabalhadores do conhecimento que segundo a concepção dos autores, são profissionais com formação acadêmica, tais como engenheiros,  advogados, arquitetos, etc.</a:t>
            </a:r>
          </a:p>
          <a:p>
            <a:pPr algn="just"/>
            <a:r>
              <a:rPr lang="pt-BR" dirty="0" smtClean="0"/>
              <a:t>São sistemas que são utilizados pelas equipes técnicas, envolvidas em projetos, ou profissionais liberais a serviço de empresas.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Características:</a:t>
            </a:r>
            <a:br>
              <a:rPr lang="pt-BR" b="1" dirty="0" smtClean="0"/>
            </a:b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541446" y="1268760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800" dirty="0" smtClean="0"/>
              <a:t>• Mantém a organização atualizada quanto ao conhecimento desenvolvido no mundo externo;</a:t>
            </a:r>
          </a:p>
          <a:p>
            <a:pPr algn="just"/>
            <a:r>
              <a:rPr lang="pt-BR" sz="2800" dirty="0" smtClean="0"/>
              <a:t>• Atuam como agente de mudança;</a:t>
            </a:r>
          </a:p>
          <a:p>
            <a:pPr algn="just"/>
            <a:r>
              <a:rPr lang="pt-BR" sz="2800" dirty="0" smtClean="0"/>
              <a:t>• Servem de consultores internos para organização;</a:t>
            </a:r>
          </a:p>
          <a:p>
            <a:pPr algn="just"/>
            <a:r>
              <a:rPr lang="pt-BR" sz="2800" dirty="0" smtClean="0"/>
              <a:t>• Precisam de ferramentas de última geração;</a:t>
            </a:r>
          </a:p>
          <a:p>
            <a:pPr algn="just"/>
            <a:r>
              <a:rPr lang="pt-BR" sz="2800" dirty="0" smtClean="0"/>
              <a:t>•Custam caro;</a:t>
            </a:r>
          </a:p>
          <a:p>
            <a:pPr algn="just"/>
            <a:r>
              <a:rPr lang="pt-BR" sz="2800" dirty="0" smtClean="0"/>
              <a:t>•Geralmente são pessoas com educação universitária formal;</a:t>
            </a:r>
          </a:p>
          <a:p>
            <a:pPr algn="just"/>
            <a:r>
              <a:rPr lang="pt-BR" sz="2800" dirty="0" smtClean="0"/>
              <a:t>•Altamente especializadas;</a:t>
            </a:r>
            <a:endParaRPr lang="pt-BR" sz="28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51520" y="6211669"/>
            <a:ext cx="88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Fonte: http://www.univasf.edu.br/~ricardo.aramos/disciplinas/TSI2009_1/GrupoD_STC.pdf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2339752" cy="41805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Exemplos: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16" y="1484784"/>
            <a:ext cx="6086475" cy="484822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6300191" y="1520296"/>
            <a:ext cx="252948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/>
              <a:t>A sua equipe criou uma aplicação VRML, que permite aos usuários acessar dados tridimensionais pela internet com navegadores Web da Netscape</a:t>
            </a:r>
            <a:r>
              <a:rPr lang="pt-BR" dirty="0" smtClean="0"/>
              <a:t>.</a:t>
            </a:r>
          </a:p>
          <a:p>
            <a:pPr algn="ctr"/>
            <a:endParaRPr lang="pt-BR" dirty="0" smtClean="0"/>
          </a:p>
          <a:p>
            <a:pPr algn="ctr"/>
            <a:r>
              <a:rPr lang="pt-BR" dirty="0"/>
              <a:t>Engenheiros podem examinar modelos tridimensionais como se fossem reais, observando objetos à altura dos olhos .</a:t>
            </a:r>
          </a:p>
          <a:p>
            <a:pPr algn="ctr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1341"/>
            <a:ext cx="2555776" cy="34605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Exemplos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92080" y="1196752"/>
            <a:ext cx="2235231" cy="648072"/>
          </a:xfrm>
        </p:spPr>
        <p:txBody>
          <a:bodyPr/>
          <a:lstStyle/>
          <a:p>
            <a:r>
              <a:rPr lang="pt-BR" dirty="0" err="1" smtClean="0"/>
              <a:t>AutoCad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84684"/>
            <a:ext cx="4596022" cy="3312367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085" y="3333349"/>
            <a:ext cx="5608915" cy="3505572"/>
          </a:xfrm>
          <a:prstGeom prst="rect">
            <a:avLst/>
          </a:prstGeom>
        </p:spPr>
      </p:pic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899592" y="5096050"/>
            <a:ext cx="2235231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err="1" smtClean="0"/>
              <a:t>Solid</a:t>
            </a:r>
            <a:r>
              <a:rPr lang="pt-BR" dirty="0" smtClean="0"/>
              <a:t> Works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557808"/>
            <a:ext cx="9144000" cy="1143000"/>
          </a:xfrm>
        </p:spPr>
        <p:txBody>
          <a:bodyPr>
            <a:normAutofit/>
          </a:bodyPr>
          <a:lstStyle/>
          <a:p>
            <a:r>
              <a:rPr lang="pt-BR" b="1" dirty="0" smtClean="0"/>
              <a:t>Sistemas de Automação de Escritório (SAE)</a:t>
            </a:r>
            <a:br>
              <a:rPr lang="pt-BR" b="1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99381"/>
            <a:ext cx="8229600" cy="4525963"/>
          </a:xfrm>
        </p:spPr>
        <p:txBody>
          <a:bodyPr/>
          <a:lstStyle/>
          <a:p>
            <a:r>
              <a:rPr lang="pt-BR" dirty="0" smtClean="0"/>
              <a:t>São sistemas utilizados especialmente pelos trabalhadores de dados, que atuam mais como processamento de dados e menos com informações.</a:t>
            </a:r>
          </a:p>
          <a:p>
            <a:r>
              <a:rPr lang="pt-BR" dirty="0" smtClean="0"/>
              <a:t>São destinados para serem utilizados em escritórios e pessoal administrativo.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Principais funcionalidades de um SI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492896"/>
            <a:ext cx="6297473" cy="270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468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quatro funções que integram um sistema de SAE são: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lnSpcReduction="10000"/>
          </a:bodyPr>
          <a:lstStyle/>
          <a:p>
            <a:r>
              <a:rPr lang="pt-BR" b="1" dirty="0" smtClean="0"/>
              <a:t>Gerência de Atividades Básicas:</a:t>
            </a:r>
            <a:endParaRPr lang="pt-BR" dirty="0" smtClean="0"/>
          </a:p>
          <a:p>
            <a:pPr lvl="1"/>
            <a:r>
              <a:rPr lang="pt-BR" dirty="0" smtClean="0"/>
              <a:t>Agenda Eletrônica;</a:t>
            </a:r>
          </a:p>
          <a:p>
            <a:pPr lvl="1"/>
            <a:r>
              <a:rPr lang="pt-BR" dirty="0" smtClean="0"/>
              <a:t>Lembrete Eletrônico;</a:t>
            </a:r>
          </a:p>
          <a:p>
            <a:pPr lvl="1"/>
            <a:r>
              <a:rPr lang="pt-BR" dirty="0" smtClean="0"/>
              <a:t>Gerência de Recursos (salas de reuniões, equipamentos, etc.);</a:t>
            </a:r>
          </a:p>
          <a:p>
            <a:pPr lvl="1"/>
            <a:r>
              <a:rPr lang="pt-BR" dirty="0" smtClean="0"/>
              <a:t>Caixa de Entrada.</a:t>
            </a:r>
          </a:p>
          <a:p>
            <a:r>
              <a:rPr lang="pt-BR" b="1" dirty="0" smtClean="0"/>
              <a:t>Preparação de Arquivos e Recuperação de Documentos:</a:t>
            </a:r>
            <a:endParaRPr lang="pt-BR" dirty="0" smtClean="0"/>
          </a:p>
          <a:p>
            <a:pPr lvl="1"/>
            <a:r>
              <a:rPr lang="pt-BR" dirty="0" smtClean="0"/>
              <a:t>Processamento de Texto;</a:t>
            </a:r>
          </a:p>
          <a:p>
            <a:pPr lvl="1"/>
            <a:r>
              <a:rPr lang="pt-BR" dirty="0" smtClean="0"/>
              <a:t>Arquivamento / Recuperação de Documentos;</a:t>
            </a:r>
          </a:p>
          <a:p>
            <a:pPr lvl="1"/>
            <a:r>
              <a:rPr lang="pt-BR" dirty="0" smtClean="0"/>
              <a:t>Pesquisa de Documentos.</a:t>
            </a:r>
          </a:p>
          <a:p>
            <a:r>
              <a:rPr lang="pt-BR" b="1" dirty="0" smtClean="0"/>
              <a:t>Apoio a Decisão:</a:t>
            </a:r>
            <a:endParaRPr lang="pt-BR" dirty="0" smtClean="0"/>
          </a:p>
          <a:p>
            <a:pPr lvl="1"/>
            <a:r>
              <a:rPr lang="pt-BR" dirty="0" smtClean="0"/>
              <a:t>Computação Pessoal;</a:t>
            </a:r>
          </a:p>
          <a:p>
            <a:pPr lvl="1"/>
            <a:r>
              <a:rPr lang="pt-BR" dirty="0" smtClean="0"/>
              <a:t>Análise de Dados;</a:t>
            </a:r>
          </a:p>
          <a:p>
            <a:pPr lvl="1"/>
            <a:r>
              <a:rPr lang="pt-BR" dirty="0" smtClean="0"/>
              <a:t>Elaboração de Gráficos;</a:t>
            </a:r>
          </a:p>
          <a:p>
            <a:pPr lvl="1"/>
            <a:r>
              <a:rPr lang="pt-BR" dirty="0" smtClean="0"/>
              <a:t>Consulta de Banco de Dados.</a:t>
            </a:r>
          </a:p>
          <a:p>
            <a:r>
              <a:rPr lang="pt-BR" b="1" dirty="0" smtClean="0"/>
              <a:t>Comunicação:</a:t>
            </a:r>
            <a:endParaRPr lang="pt-BR" dirty="0" smtClean="0"/>
          </a:p>
          <a:p>
            <a:pPr lvl="1"/>
            <a:r>
              <a:rPr lang="pt-BR" dirty="0" smtClean="0"/>
              <a:t>Correio Eletrônico;</a:t>
            </a:r>
          </a:p>
          <a:p>
            <a:pPr lvl="1"/>
            <a:r>
              <a:rPr lang="pt-BR" dirty="0" smtClean="0"/>
              <a:t>Correio de Voz;</a:t>
            </a:r>
          </a:p>
          <a:p>
            <a:pPr lvl="1"/>
            <a:r>
              <a:rPr lang="pt-BR" dirty="0" smtClean="0"/>
              <a:t>Teleconferência;</a:t>
            </a:r>
          </a:p>
          <a:p>
            <a:pPr lvl="1"/>
            <a:r>
              <a:rPr lang="pt-BR" dirty="0" smtClean="0"/>
              <a:t>Videoconferência.</a:t>
            </a:r>
            <a:endParaRPr lang="pt-BR" dirty="0"/>
          </a:p>
        </p:txBody>
      </p:sp>
      <p:pic>
        <p:nvPicPr>
          <p:cNvPr id="1026" name="Picture 2" descr="Resultado de imagem para wo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149080"/>
            <a:ext cx="3787124" cy="2434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74638"/>
            <a:ext cx="6516216" cy="1143000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>Sistemas de Informações Gerenciais (SIG)</a:t>
            </a:r>
            <a:br>
              <a:rPr lang="pt-BR" b="1" dirty="0" smtClean="0"/>
            </a:b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3510136" cy="5176383"/>
          </a:xfrm>
          <a:prstGeom prst="rect">
            <a:avLst/>
          </a:prstGeom>
        </p:spPr>
      </p:pic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372139172"/>
              </p:ext>
            </p:extLst>
          </p:nvPr>
        </p:nvGraphicFramePr>
        <p:xfrm>
          <a:off x="3059832" y="-315416"/>
          <a:ext cx="6192688" cy="7344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Sistemas de Suporte a Decisão (SSD)</a:t>
            </a:r>
            <a:br>
              <a:rPr lang="pt-BR" b="1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São sistemas também utilizados pelos gerentes, facilitando a sua tomada de decisão semi estruturada.</a:t>
            </a:r>
          </a:p>
          <a:p>
            <a:r>
              <a:rPr lang="pt-BR" dirty="0" smtClean="0"/>
              <a:t>Têm mais poder analítico do que outros sistemas em uso na empresa, trabalhando também com dados externos.</a:t>
            </a:r>
          </a:p>
          <a:p>
            <a:r>
              <a:rPr lang="pt-BR" dirty="0" smtClean="0"/>
              <a:t>Em determinados sistemas pode efetuar simulações e interações, buscando as melhores alternativas para determinado problema.</a:t>
            </a:r>
          </a:p>
          <a:p>
            <a:r>
              <a:rPr lang="pt-BR" dirty="0" smtClean="0"/>
              <a:t>Ex.: sistema de definição de rotas em logística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Sistemas de Suporte Executivo (SSE)</a:t>
            </a:r>
            <a:br>
              <a:rPr lang="pt-BR" b="1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Dão suporte ao alto escalão da empresa, onde as decisões estratégicas são tomadas. </a:t>
            </a:r>
          </a:p>
          <a:p>
            <a:r>
              <a:rPr lang="pt-BR" dirty="0" smtClean="0"/>
              <a:t>Geralmente os </a:t>
            </a:r>
            <a:r>
              <a:rPr lang="pt-BR" dirty="0" err="1" smtClean="0"/>
              <a:t>SSEs</a:t>
            </a:r>
            <a:r>
              <a:rPr lang="pt-BR" dirty="0" smtClean="0"/>
              <a:t> geram gráficos a partir do processamento e filtragem de dados oriundos de fontes diversas.</a:t>
            </a:r>
          </a:p>
          <a:p>
            <a:r>
              <a:rPr lang="pt-BR" dirty="0" smtClean="0"/>
              <a:t>Como exemplo, podem ser apresentadas as informações sobre competitividade de concorrentes, evolução dos preços de suas ações, projeção do consumo e oferta de energia para os próximos anos.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Exercício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1-) Analisando a empresa que você trabalha, identifique os diferentes tipos de sistemas de acordo com a classificação de </a:t>
            </a:r>
            <a:r>
              <a:rPr lang="pt-BR" dirty="0" err="1" smtClean="0"/>
              <a:t>Laudon</a:t>
            </a:r>
            <a:r>
              <a:rPr lang="pt-BR" dirty="0" smtClean="0"/>
              <a:t>.</a:t>
            </a:r>
          </a:p>
          <a:p>
            <a:r>
              <a:rPr lang="pt-BR" dirty="0" smtClean="0"/>
              <a:t>2-) Faça uma pesquisa na Internet de pelo menos dois software de cada tipo analisado.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Tipos de Sistemas mais conhecidos no Mercados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Sistemas MRP (Material </a:t>
            </a:r>
            <a:r>
              <a:rPr lang="pt-BR" dirty="0" err="1" smtClean="0"/>
              <a:t>Requirement</a:t>
            </a:r>
            <a:r>
              <a:rPr lang="pt-BR" dirty="0" smtClean="0"/>
              <a:t> </a:t>
            </a:r>
            <a:r>
              <a:rPr lang="pt-BR" dirty="0" err="1" smtClean="0"/>
              <a:t>Planning</a:t>
            </a:r>
            <a:r>
              <a:rPr lang="pt-BR" dirty="0" smtClean="0"/>
              <a:t>)</a:t>
            </a:r>
          </a:p>
          <a:p>
            <a:r>
              <a:rPr lang="pt-BR" dirty="0" smtClean="0"/>
              <a:t>Sistemas ERP (Enterprise Resource </a:t>
            </a:r>
            <a:r>
              <a:rPr lang="pt-BR" dirty="0" err="1" smtClean="0"/>
              <a:t>Planning</a:t>
            </a:r>
            <a:r>
              <a:rPr lang="pt-BR" dirty="0" smtClean="0"/>
              <a:t>)</a:t>
            </a:r>
          </a:p>
          <a:p>
            <a:r>
              <a:rPr lang="pt-BR" dirty="0" smtClean="0"/>
              <a:t>Sistemas CRM (</a:t>
            </a:r>
            <a:r>
              <a:rPr lang="pt-BR" dirty="0" err="1" smtClean="0"/>
              <a:t>Customer</a:t>
            </a:r>
            <a:r>
              <a:rPr lang="pt-BR" dirty="0" smtClean="0"/>
              <a:t> </a:t>
            </a:r>
            <a:r>
              <a:rPr lang="pt-BR" dirty="0" err="1" smtClean="0"/>
              <a:t>Relationship</a:t>
            </a:r>
            <a:r>
              <a:rPr lang="pt-BR" dirty="0" smtClean="0"/>
              <a:t> </a:t>
            </a:r>
            <a:r>
              <a:rPr lang="pt-BR" dirty="0" err="1" smtClean="0"/>
              <a:t>Mananger</a:t>
            </a:r>
            <a:r>
              <a:rPr lang="pt-BR" dirty="0" smtClean="0"/>
              <a:t>)</a:t>
            </a:r>
          </a:p>
          <a:p>
            <a:r>
              <a:rPr lang="pt-BR" dirty="0" smtClean="0"/>
              <a:t>Sistemas Operacionais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87548" y="75305"/>
            <a:ext cx="8776940" cy="112880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pt-BR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Sistema MRP </a:t>
            </a:r>
            <a:br>
              <a:rPr lang="pt-BR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pt-BR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Material </a:t>
            </a:r>
            <a:r>
              <a:rPr lang="pt-BR" sz="4000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Requirement</a:t>
            </a:r>
            <a:r>
              <a:rPr lang="pt-BR" sz="4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Planning</a:t>
            </a:r>
            <a:r>
              <a:rPr lang="pt-BR" sz="4400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pt-BR" sz="440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556792"/>
            <a:ext cx="8964488" cy="504056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pt-BR" sz="2400" b="1" dirty="0" smtClean="0"/>
              <a:t>Surgiu na década de 70 com a disseminação da informática e a expansão econômica.</a:t>
            </a:r>
          </a:p>
          <a:p>
            <a:pPr algn="just">
              <a:lnSpc>
                <a:spcPct val="100000"/>
              </a:lnSpc>
            </a:pPr>
            <a:r>
              <a:rPr lang="pt-BR" sz="2400" b="1" dirty="0" smtClean="0"/>
              <a:t>São sistemas responsáveis pelo controle dos processos de produção.</a:t>
            </a:r>
          </a:p>
          <a:p>
            <a:pPr algn="just">
              <a:lnSpc>
                <a:spcPct val="100000"/>
              </a:lnSpc>
            </a:pPr>
            <a:r>
              <a:rPr lang="pt-BR" sz="2400" b="1" dirty="0" smtClean="0"/>
              <a:t>Somente na década de 80, que o sistema evoluiu e passou a controlar a mão de obra e os maquinários (esses sistemas ficou conhecido como MRP II) </a:t>
            </a:r>
            <a:endParaRPr lang="pt-BR" sz="2400" b="1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220" y="3933056"/>
            <a:ext cx="3891647" cy="2779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9197" y="0"/>
            <a:ext cx="7886700" cy="1325563"/>
          </a:xfrm>
        </p:spPr>
        <p:txBody>
          <a:bodyPr/>
          <a:lstStyle/>
          <a:p>
            <a:pPr algn="ctr"/>
            <a:r>
              <a:rPr lang="pt-BR" dirty="0" smtClean="0">
                <a:latin typeface="Aharoni" panose="02010803020104030203" pitchFamily="2" charset="-79"/>
                <a:cs typeface="Aharoni" panose="02010803020104030203" pitchFamily="2" charset="-79"/>
              </a:rPr>
              <a:t>Sistemas ERP </a:t>
            </a:r>
            <a:br>
              <a:rPr lang="pt-BR" dirty="0" smtClean="0"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pt-BR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Entreprise</a:t>
            </a:r>
            <a:r>
              <a:rPr lang="pt-BR" dirty="0" smtClean="0"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pt-BR" dirty="0" err="1" smtClean="0">
                <a:latin typeface="Aharoni" panose="02010803020104030203" pitchFamily="2" charset="-79"/>
                <a:cs typeface="Aharoni" panose="02010803020104030203" pitchFamily="2" charset="-79"/>
              </a:rPr>
              <a:t>Resource</a:t>
            </a:r>
            <a:r>
              <a:rPr lang="pt-BR" dirty="0" smtClean="0">
                <a:latin typeface="Aharoni" panose="02010803020104030203" pitchFamily="2" charset="-79"/>
                <a:cs typeface="Aharoni" panose="02010803020104030203" pitchFamily="2" charset="-79"/>
              </a:rPr>
              <a:t> Planning</a:t>
            </a:r>
            <a:endParaRPr lang="pt-BR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20072" y="1325563"/>
            <a:ext cx="3655318" cy="5247848"/>
          </a:xfrm>
        </p:spPr>
        <p:txBody>
          <a:bodyPr>
            <a:normAutofit/>
          </a:bodyPr>
          <a:lstStyle/>
          <a:p>
            <a:r>
              <a:rPr lang="pt-BR" dirty="0" smtClean="0"/>
              <a:t>Sistemas que interligam todas as áreas da empresa</a:t>
            </a:r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Possibilita a automação e o armazenamento de todas as informações do negócios</a:t>
            </a:r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Sistemas conhecidos no mercado SAP, TOTVS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6792"/>
            <a:ext cx="4711700" cy="459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Exercícios:</a:t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>Ler: o conteúdo do seguinte link 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628650" y="1825625"/>
            <a:ext cx="7183710" cy="3325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hlinkClick r:id="rId2"/>
              </a:rPr>
              <a:t>http://</a:t>
            </a:r>
            <a:r>
              <a:rPr lang="pt-BR" dirty="0" smtClean="0">
                <a:hlinkClick r:id="rId2"/>
              </a:rPr>
              <a:t>www.infowester.com/erp.php</a:t>
            </a:r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Responder as seguintes questões:</a:t>
            </a:r>
          </a:p>
          <a:p>
            <a:pPr marL="0" indent="0">
              <a:buNone/>
            </a:pPr>
            <a:r>
              <a:rPr lang="pt-BR" dirty="0" smtClean="0"/>
              <a:t>1-) Qual a vantagens de um empresa perante ao seu concorrente ao implantar um ERP.</a:t>
            </a:r>
          </a:p>
          <a:p>
            <a:pPr marL="0" indent="0">
              <a:buNone/>
            </a:pPr>
            <a:r>
              <a:rPr lang="pt-BR" dirty="0" smtClean="0"/>
              <a:t>2-) Analise o Retorno de Investimento</a:t>
            </a:r>
          </a:p>
          <a:p>
            <a:pPr marL="0" indent="0">
              <a:buNone/>
            </a:pPr>
            <a:r>
              <a:rPr lang="pt-BR" dirty="0" smtClean="0"/>
              <a:t>3-) Faça uma relação das vantagens e desvantagens ao implementar um ERP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82457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Sistemas CRM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Sistemas CRM (</a:t>
            </a:r>
            <a:r>
              <a:rPr lang="pt-BR" dirty="0" err="1" smtClean="0"/>
              <a:t>Customer</a:t>
            </a:r>
            <a:r>
              <a:rPr lang="pt-BR" dirty="0" smtClean="0"/>
              <a:t> </a:t>
            </a:r>
            <a:r>
              <a:rPr lang="pt-BR" dirty="0" err="1" smtClean="0"/>
              <a:t>Relationship</a:t>
            </a:r>
            <a:r>
              <a:rPr lang="pt-BR" dirty="0" smtClean="0"/>
              <a:t> </a:t>
            </a:r>
            <a:r>
              <a:rPr lang="pt-BR" dirty="0" err="1" smtClean="0"/>
              <a:t>Mananger</a:t>
            </a:r>
            <a:r>
              <a:rPr lang="pt-BR" dirty="0" smtClean="0"/>
              <a:t>)</a:t>
            </a:r>
          </a:p>
          <a:p>
            <a:r>
              <a:rPr lang="pt-BR" dirty="0" smtClean="0"/>
              <a:t>É uma ferramenta estratégica  de negócio que busca conhecer melhor o cliente, a fim de antecipar as suas necessidades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Nível</a:t>
            </a:r>
            <a:r>
              <a:rPr lang="en-US" dirty="0" smtClean="0"/>
              <a:t> de </a:t>
            </a:r>
            <a:r>
              <a:rPr lang="en-US" dirty="0" err="1" smtClean="0"/>
              <a:t>Detalhamento</a:t>
            </a:r>
            <a:r>
              <a:rPr lang="en-US" dirty="0" smtClean="0"/>
              <a:t> do SI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006794"/>
            <a:ext cx="7704856" cy="459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8529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Sistemas Operacionais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São Sistemas que serve como base para que outros sistemas sejam instalados no computador.</a:t>
            </a:r>
          </a:p>
          <a:p>
            <a:r>
              <a:rPr lang="pt-BR" dirty="0" smtClean="0"/>
              <a:t>São responsável pela interação do software com o Hardware</a:t>
            </a:r>
          </a:p>
          <a:p>
            <a:r>
              <a:rPr lang="pt-BR" dirty="0" smtClean="0"/>
              <a:t>Os sistemas mais conhecidos são o Windows e o Linux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Exercício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 smtClean="0"/>
              <a:t>Faça um levantamento das dificuldades de implantar um sistema ERP ou CRM na empresa e como o administrador deve intervir para que a implantação ocorra com sucesso.</a:t>
            </a:r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Leia o artigo no seguinte endereço eletrônico: </a:t>
            </a:r>
            <a:r>
              <a:rPr lang="pt-BR" dirty="0" smtClean="0">
                <a:hlinkClick r:id="rId2"/>
              </a:rPr>
              <a:t>http://www.techoje.com.br/site/techoje/categoria/detalhe_artigo/1296</a:t>
            </a:r>
            <a:endParaRPr lang="pt-BR" dirty="0" smtClean="0"/>
          </a:p>
          <a:p>
            <a:endParaRPr lang="pt-BR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Sistema de processamento de transação (SPT)</a:t>
            </a:r>
            <a:br>
              <a:rPr lang="pt-BR" dirty="0"/>
            </a:b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726" y="2132856"/>
            <a:ext cx="6416548" cy="3133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6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Sistemas</a:t>
            </a:r>
            <a:r>
              <a:rPr lang="en-US" b="1" dirty="0" smtClean="0"/>
              <a:t> </a:t>
            </a:r>
            <a:r>
              <a:rPr lang="en-US" b="1" dirty="0" err="1" smtClean="0"/>
              <a:t>Gerenciais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err="1" smtClean="0"/>
              <a:t>Sistemas</a:t>
            </a:r>
            <a:r>
              <a:rPr lang="en-US" sz="3200" dirty="0" smtClean="0"/>
              <a:t> de </a:t>
            </a:r>
            <a:r>
              <a:rPr lang="en-US" sz="3200" dirty="0" err="1" smtClean="0"/>
              <a:t>informações</a:t>
            </a:r>
            <a:r>
              <a:rPr lang="en-US" sz="3200" dirty="0" smtClean="0"/>
              <a:t> </a:t>
            </a:r>
            <a:r>
              <a:rPr lang="en-US" sz="3200" dirty="0" err="1" smtClean="0"/>
              <a:t>gerenciais</a:t>
            </a:r>
            <a:r>
              <a:rPr lang="en-US" sz="3200" dirty="0" smtClean="0"/>
              <a:t> (</a:t>
            </a:r>
            <a:r>
              <a:rPr lang="en-US" sz="3200" b="1" dirty="0" smtClean="0"/>
              <a:t>SIG</a:t>
            </a:r>
            <a:r>
              <a:rPr lang="en-US" sz="3200" dirty="0" smtClean="0"/>
              <a:t>)</a:t>
            </a:r>
          </a:p>
          <a:p>
            <a:r>
              <a:rPr lang="en-US" sz="3200" dirty="0" err="1" smtClean="0"/>
              <a:t>Sistema</a:t>
            </a:r>
            <a:r>
              <a:rPr lang="en-US" sz="3200" dirty="0" smtClean="0"/>
              <a:t> de </a:t>
            </a:r>
            <a:r>
              <a:rPr lang="en-US" sz="3200" dirty="0" err="1" smtClean="0"/>
              <a:t>apoio</a:t>
            </a:r>
            <a:r>
              <a:rPr lang="en-US" sz="3200" dirty="0" smtClean="0"/>
              <a:t> </a:t>
            </a:r>
            <a:r>
              <a:rPr lang="en-US" sz="3200" dirty="0" err="1" smtClean="0"/>
              <a:t>à</a:t>
            </a:r>
            <a:r>
              <a:rPr lang="en-US" sz="3200" dirty="0" smtClean="0"/>
              <a:t> </a:t>
            </a:r>
            <a:r>
              <a:rPr lang="en-US" sz="3200" dirty="0" err="1" smtClean="0"/>
              <a:t>decisão</a:t>
            </a:r>
            <a:r>
              <a:rPr lang="en-US" sz="3200" dirty="0" smtClean="0"/>
              <a:t>(</a:t>
            </a:r>
            <a:r>
              <a:rPr lang="en-US" sz="3200" b="1" dirty="0" smtClean="0"/>
              <a:t>SAD</a:t>
            </a:r>
            <a:r>
              <a:rPr lang="en-US" sz="3200" dirty="0" smtClean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522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/>
              <a:t>Operações </a:t>
            </a:r>
            <a:r>
              <a:rPr lang="pt-BR" sz="2800" dirty="0"/>
              <a:t>básicas (transações </a:t>
            </a:r>
            <a:r>
              <a:rPr lang="pt-BR" sz="2800" dirty="0" smtClean="0"/>
              <a:t>operacionais) da </a:t>
            </a:r>
            <a:r>
              <a:rPr lang="pt-BR" sz="2800" dirty="0"/>
              <a:t>empresa. </a:t>
            </a:r>
            <a:endParaRPr lang="pt-BR" sz="2800" dirty="0" smtClean="0"/>
          </a:p>
          <a:p>
            <a:pPr marL="0" indent="0">
              <a:buNone/>
            </a:pPr>
            <a:endParaRPr lang="pt-BR" sz="2800" dirty="0" smtClean="0"/>
          </a:p>
          <a:p>
            <a:r>
              <a:rPr lang="pt-BR" sz="2800" dirty="0" smtClean="0"/>
              <a:t>Os </a:t>
            </a:r>
            <a:r>
              <a:rPr lang="pt-BR" sz="2800" dirty="0"/>
              <a:t>dados de transações </a:t>
            </a:r>
            <a:r>
              <a:rPr lang="pt-BR" sz="2800" dirty="0" smtClean="0"/>
              <a:t>básicas,</a:t>
            </a:r>
            <a:r>
              <a:rPr lang="pt-BR" sz="2800" dirty="0"/>
              <a:t> </a:t>
            </a:r>
            <a:r>
              <a:rPr lang="pt-BR" sz="2800" dirty="0" smtClean="0"/>
              <a:t>arquivados </a:t>
            </a:r>
            <a:r>
              <a:rPr lang="pt-BR" sz="2800" dirty="0"/>
              <a:t>pelos SPT, são agrupados (</a:t>
            </a:r>
            <a:r>
              <a:rPr lang="pt-BR" sz="2800" dirty="0" smtClean="0"/>
              <a:t>ou sintetizados</a:t>
            </a:r>
            <a:r>
              <a:rPr lang="pt-BR" sz="2800" dirty="0"/>
              <a:t>) e apresentados num </a:t>
            </a:r>
            <a:r>
              <a:rPr lang="pt-BR" sz="2800" dirty="0" smtClean="0"/>
              <a:t>formato preestabelecido</a:t>
            </a:r>
            <a:r>
              <a:rPr lang="pt-BR" sz="2800" dirty="0"/>
              <a:t>.</a:t>
            </a:r>
            <a:r>
              <a:rPr lang="pt-BR" dirty="0"/>
              <a:t/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201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sz="2800" dirty="0"/>
              <a:t>Dão suporte a decisões estruturadas nos níveis</a:t>
            </a:r>
            <a:br>
              <a:rPr lang="pt-BR" sz="2800" dirty="0"/>
            </a:br>
            <a:r>
              <a:rPr lang="pt-BR" sz="2800" dirty="0"/>
              <a:t>operacional e de controle gerencial; também são</a:t>
            </a:r>
            <a:br>
              <a:rPr lang="pt-BR" sz="2800" dirty="0"/>
            </a:br>
            <a:r>
              <a:rPr lang="pt-BR" sz="2800" dirty="0"/>
              <a:t>úteis à alta </a:t>
            </a:r>
            <a:r>
              <a:rPr lang="pt-BR" sz="2800" dirty="0" smtClean="0"/>
              <a:t>administração.</a:t>
            </a:r>
          </a:p>
          <a:p>
            <a:endParaRPr lang="pt-BR" sz="2800" dirty="0"/>
          </a:p>
          <a:p>
            <a:r>
              <a:rPr lang="pt-BR" sz="2800" dirty="0" smtClean="0"/>
              <a:t>Geralmente </a:t>
            </a:r>
            <a:r>
              <a:rPr lang="pt-BR" sz="2800" dirty="0"/>
              <a:t>são </a:t>
            </a:r>
            <a:r>
              <a:rPr lang="pt-BR" sz="2800" b="1" dirty="0"/>
              <a:t>orientados para relatórios </a:t>
            </a:r>
            <a:r>
              <a:rPr lang="pt-BR" sz="2800" dirty="0"/>
              <a:t>e</a:t>
            </a:r>
            <a:br>
              <a:rPr lang="pt-BR" sz="2800" dirty="0"/>
            </a:br>
            <a:r>
              <a:rPr lang="pt-BR" sz="2800" b="1" dirty="0"/>
              <a:t>controle</a:t>
            </a:r>
            <a:r>
              <a:rPr lang="pt-BR" sz="2800" dirty="0"/>
              <a:t>; são projetados para relatar as operações</a:t>
            </a:r>
            <a:br>
              <a:rPr lang="pt-BR" sz="2800" dirty="0"/>
            </a:br>
            <a:r>
              <a:rPr lang="pt-BR" sz="2800" dirty="0"/>
              <a:t>existentes e, então, ajudar a cuidar do controle</a:t>
            </a:r>
            <a:br>
              <a:rPr lang="pt-BR" sz="2800" dirty="0"/>
            </a:br>
            <a:r>
              <a:rPr lang="pt-BR" sz="2800" dirty="0"/>
              <a:t>das operações diárias.</a:t>
            </a:r>
            <a:br>
              <a:rPr lang="pt-BR" sz="2800" dirty="0"/>
            </a:br>
            <a:r>
              <a:rPr lang="pt-BR" sz="2800" dirty="0"/>
              <a:t/>
            </a:r>
            <a:br>
              <a:rPr lang="pt-BR" sz="2800" dirty="0"/>
            </a:br>
            <a:r>
              <a:rPr lang="pt-BR" dirty="0"/>
              <a:t/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367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sz="2800" dirty="0"/>
              <a:t>Baseiam-se em dados corporativos existentes e</a:t>
            </a:r>
            <a:br>
              <a:rPr lang="pt-BR" sz="2800" dirty="0"/>
            </a:br>
            <a:r>
              <a:rPr lang="pt-BR" sz="2800" dirty="0"/>
              <a:t>fluxos de </a:t>
            </a:r>
            <a:r>
              <a:rPr lang="pt-BR" sz="2800" dirty="0" smtClean="0"/>
              <a:t>dados.</a:t>
            </a:r>
          </a:p>
          <a:p>
            <a:endParaRPr lang="pt-BR" sz="2800" dirty="0"/>
          </a:p>
          <a:p>
            <a:r>
              <a:rPr lang="pt-BR" sz="2800" dirty="0" smtClean="0"/>
              <a:t>Têm </a:t>
            </a:r>
            <a:r>
              <a:rPr lang="pt-BR" sz="2800" dirty="0"/>
              <a:t>pouca capacidade </a:t>
            </a:r>
            <a:r>
              <a:rPr lang="pt-BR" sz="2800" dirty="0" smtClean="0"/>
              <a:t>analítica. Geralmente </a:t>
            </a:r>
            <a:r>
              <a:rPr lang="pt-BR" sz="2800" dirty="0"/>
              <a:t>ajudam na tomada de decisão </a:t>
            </a:r>
            <a:r>
              <a:rPr lang="pt-BR" sz="2800" dirty="0" smtClean="0"/>
              <a:t>usando dados </a:t>
            </a:r>
            <a:r>
              <a:rPr lang="pt-BR" sz="2800" dirty="0"/>
              <a:t>passados e </a:t>
            </a:r>
            <a:r>
              <a:rPr lang="pt-BR" sz="2800" dirty="0" smtClean="0"/>
              <a:t>presentes.</a:t>
            </a:r>
          </a:p>
          <a:p>
            <a:endParaRPr lang="pt-BR" sz="2800" dirty="0"/>
          </a:p>
          <a:p>
            <a:r>
              <a:rPr lang="pt-BR" sz="2800" dirty="0" smtClean="0"/>
              <a:t>São </a:t>
            </a:r>
            <a:r>
              <a:rPr lang="pt-BR" sz="2800" dirty="0"/>
              <a:t>relativamente inflexíveis.</a:t>
            </a:r>
            <a:br>
              <a:rPr lang="pt-BR" sz="2800" dirty="0"/>
            </a:br>
            <a:r>
              <a:rPr lang="pt-BR" sz="2800" dirty="0"/>
              <a:t/>
            </a:r>
            <a:br>
              <a:rPr lang="pt-BR" sz="2800" dirty="0"/>
            </a:br>
            <a:r>
              <a:rPr lang="pt-BR" sz="2800" dirty="0"/>
              <a:t/>
            </a:r>
            <a:br>
              <a:rPr lang="pt-BR" sz="2800" dirty="0"/>
            </a:br>
            <a:r>
              <a:rPr lang="pt-BR" sz="2800" dirty="0"/>
              <a:t/>
            </a:r>
            <a:br>
              <a:rPr lang="pt-BR" sz="2800" dirty="0"/>
            </a:br>
            <a:r>
              <a:rPr lang="pt-BR" dirty="0"/>
              <a:t/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885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SAD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3200" dirty="0"/>
              <a:t>Os SAD fornecem suporte </a:t>
            </a:r>
            <a:r>
              <a:rPr lang="pt-BR" sz="3200" dirty="0" smtClean="0"/>
              <a:t>computacional interativo </a:t>
            </a:r>
            <a:r>
              <a:rPr lang="pt-BR" sz="3200" dirty="0"/>
              <a:t>durante o processo de tomada </a:t>
            </a:r>
            <a:r>
              <a:rPr lang="pt-BR" sz="3200" dirty="0" smtClean="0"/>
              <a:t>de decisão</a:t>
            </a:r>
            <a:r>
              <a:rPr lang="pt-BR" sz="3200" dirty="0"/>
              <a:t>. Os usuários podem trocar </a:t>
            </a:r>
            <a:r>
              <a:rPr lang="pt-BR" sz="3200" dirty="0" smtClean="0"/>
              <a:t>suposições, fazer </a:t>
            </a:r>
            <a:r>
              <a:rPr lang="pt-BR" sz="3200" b="1" dirty="0"/>
              <a:t>novas perguntas </a:t>
            </a:r>
            <a:r>
              <a:rPr lang="pt-BR" sz="3200" dirty="0"/>
              <a:t>e </a:t>
            </a:r>
            <a:r>
              <a:rPr lang="pt-BR" sz="3200" b="1" dirty="0"/>
              <a:t>incluir novos dados</a:t>
            </a:r>
            <a:r>
              <a:rPr lang="pt-BR" sz="3200" dirty="0"/>
              <a:t>.</a:t>
            </a:r>
            <a:r>
              <a:rPr lang="pt-BR" dirty="0"/>
              <a:t/>
            </a:r>
            <a:br>
              <a:rPr lang="pt-BR" dirty="0"/>
            </a:br>
            <a:r>
              <a:rPr lang="pt-BR" dirty="0"/>
              <a:t/>
            </a:r>
            <a:br>
              <a:rPr lang="pt-BR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860678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</TotalTime>
  <Words>1069</Words>
  <Application>Microsoft Office PowerPoint</Application>
  <PresentationFormat>Apresentação na tela (4:3)</PresentationFormat>
  <Paragraphs>141</Paragraphs>
  <Slides>31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7" baseType="lpstr">
      <vt:lpstr>Aharoni</vt:lpstr>
      <vt:lpstr>Andalus</vt:lpstr>
      <vt:lpstr>Arial</vt:lpstr>
      <vt:lpstr>Calibri</vt:lpstr>
      <vt:lpstr>Calibri Light</vt:lpstr>
      <vt:lpstr>Tema do Office</vt:lpstr>
      <vt:lpstr>Sistemas de Informação</vt:lpstr>
      <vt:lpstr>Principais funcionalidades de um SI</vt:lpstr>
      <vt:lpstr>Nível de Detalhamento do SI</vt:lpstr>
      <vt:lpstr>Sistema de processamento de transação (SPT) </vt:lpstr>
      <vt:lpstr>Sistemas Gerenciais</vt:lpstr>
      <vt:lpstr>SIG</vt:lpstr>
      <vt:lpstr>SIG</vt:lpstr>
      <vt:lpstr>SIG</vt:lpstr>
      <vt:lpstr>SAD</vt:lpstr>
      <vt:lpstr>SAD</vt:lpstr>
      <vt:lpstr>Principais tipos de Sistemas de acordo com Laudon que atendem a diferentes níveis de organizacionais:  </vt:lpstr>
      <vt:lpstr>Sistemas de Processamento de Transações (SPT)</vt:lpstr>
      <vt:lpstr>Características de um Sistema de Processamento de Transação </vt:lpstr>
      <vt:lpstr>Sistema de Processamento de Transação </vt:lpstr>
      <vt:lpstr>Sistemas de Trabalho do Conhecimento (STC)</vt:lpstr>
      <vt:lpstr>Características: </vt:lpstr>
      <vt:lpstr>Exemplos:</vt:lpstr>
      <vt:lpstr>Exemplos</vt:lpstr>
      <vt:lpstr>Sistemas de Automação de Escritório (SAE) </vt:lpstr>
      <vt:lpstr>As quatro funções que integram um sistema de SAE são: </vt:lpstr>
      <vt:lpstr>Sistemas de Informações Gerenciais (SIG) </vt:lpstr>
      <vt:lpstr>Sistemas de Suporte a Decisão (SSD) </vt:lpstr>
      <vt:lpstr>Sistemas de Suporte Executivo (SSE) </vt:lpstr>
      <vt:lpstr>Exercício</vt:lpstr>
      <vt:lpstr>Tipos de Sistemas mais conhecidos no Mercados</vt:lpstr>
      <vt:lpstr>Sistema MRP  Material Requirement Planning </vt:lpstr>
      <vt:lpstr>Sistemas ERP  Entreprise Resource Planning</vt:lpstr>
      <vt:lpstr>Exercícios:  Ler: o conteúdo do seguinte link </vt:lpstr>
      <vt:lpstr>Sistemas CRM</vt:lpstr>
      <vt:lpstr>Sistemas Operacionais</vt:lpstr>
      <vt:lpstr>Exercício</vt:lpstr>
    </vt:vector>
  </TitlesOfParts>
  <Company>FATEC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de Informação</dc:title>
  <dc:creator>sergio.clauss</dc:creator>
  <cp:lastModifiedBy>Lilian Simao Oliveira</cp:lastModifiedBy>
  <cp:revision>76</cp:revision>
  <dcterms:created xsi:type="dcterms:W3CDTF">2014-12-16T16:08:50Z</dcterms:created>
  <dcterms:modified xsi:type="dcterms:W3CDTF">2015-09-15T18:48:03Z</dcterms:modified>
</cp:coreProperties>
</file>